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5" r:id="rId2"/>
    <p:sldId id="267" r:id="rId3"/>
    <p:sldId id="272" r:id="rId4"/>
    <p:sldId id="273" r:id="rId5"/>
    <p:sldId id="265" r:id="rId6"/>
    <p:sldId id="258" r:id="rId7"/>
    <p:sldId id="259" r:id="rId8"/>
    <p:sldId id="261" r:id="rId9"/>
    <p:sldId id="262" r:id="rId10"/>
    <p:sldId id="263" r:id="rId11"/>
    <p:sldId id="269" r:id="rId12"/>
    <p:sldId id="271" r:id="rId13"/>
    <p:sldId id="268" r:id="rId14"/>
    <p:sldId id="274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D7D4-7FBF-437C-A5C7-DB97AEA1D7F8}" type="datetimeFigureOut">
              <a:rPr lang="cs-CZ" smtClean="0"/>
              <a:pPr/>
              <a:t>23.11.2019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58D8C-09D3-490C-B6BE-5A032E5CFED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C49C43-CD73-4E83-BE2B-855195F4DC08}" type="datetimeFigureOut">
              <a:rPr lang="cs-CZ"/>
              <a:pPr>
                <a:defRPr/>
              </a:pPr>
              <a:t>23.11.2019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979D31-61AD-4A20-8755-EFE08BB168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DE605-EFAD-4207-A188-46D9202FFBC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F8806-9391-40C8-B771-437C88AA2594}" type="datetimeFigureOut">
              <a:rPr lang="cs-CZ"/>
              <a:pPr>
                <a:defRPr/>
              </a:pPr>
              <a:t>23.11.2019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D0EF-08E2-4DFC-A407-9AE1D693B0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53C5E-6F09-4EE9-BC1A-BF3D5D5E4883}" type="datetimeFigureOut">
              <a:rPr lang="cs-CZ"/>
              <a:pPr>
                <a:defRPr/>
              </a:pPr>
              <a:t>23.11.2019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AA12-D50D-42AA-A4F4-BBFB94AF4E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3D2D1-D803-47FE-940E-18D7C599536D}" type="datetimeFigureOut">
              <a:rPr lang="cs-CZ"/>
              <a:pPr>
                <a:defRPr/>
              </a:pPr>
              <a:t>23.11.2019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56CA6-ED7D-415E-A3D5-2C4F3D471D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 17">
            <a:extLst/>
          </p:cNvPr>
          <p:cNvSpPr/>
          <p:nvPr userDrawn="1"/>
        </p:nvSpPr>
        <p:spPr>
          <a:xfrm rot="10800000">
            <a:off x="-6350" y="5759450"/>
            <a:ext cx="1470025" cy="1108075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Volný tvar 19">
            <a:extLst/>
          </p:cNvPr>
          <p:cNvSpPr/>
          <p:nvPr userDrawn="1"/>
        </p:nvSpPr>
        <p:spPr>
          <a:xfrm>
            <a:off x="7618413" y="-9525"/>
            <a:ext cx="1539875" cy="130651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">
            <a:extLst/>
          </p:cNvPr>
          <p:cNvSpPr>
            <a:spLocks noGrp="1"/>
          </p:cNvSpPr>
          <p:nvPr>
            <p:ph type="title"/>
          </p:nvPr>
        </p:nvSpPr>
        <p:spPr>
          <a:xfrm>
            <a:off x="204443" y="160257"/>
            <a:ext cx="78867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dirty="0"/>
              <a:t>Kliknutím lze upravit styl.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2550-BC59-459D-802F-4D70BF447BB3}" type="datetimeFigureOut">
              <a:rPr lang="cs-CZ"/>
              <a:pPr>
                <a:defRPr/>
              </a:pPr>
              <a:t>23.11.2019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78C80-B043-4663-8CC5-237FB9D0E1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E5D9-CBF9-4E8C-86BB-E1B7D8FFEEC5}" type="datetimeFigureOut">
              <a:rPr lang="cs-CZ"/>
              <a:pPr>
                <a:defRPr/>
              </a:pPr>
              <a:t>23.11.2019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876DF-CF1A-4649-A8D3-41666EF60A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0C3F9-8663-4C45-BEC2-132154BD3BA3}" type="datetimeFigureOut">
              <a:rPr lang="cs-CZ"/>
              <a:pPr>
                <a:defRPr/>
              </a:pPr>
              <a:t>23.11.2019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12A6-2DAD-4B91-AA49-794BAB5FC0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9A21-3E3A-4E10-B30A-2CD3A95D047E}" type="datetimeFigureOut">
              <a:rPr lang="cs-CZ"/>
              <a:pPr>
                <a:defRPr/>
              </a:pPr>
              <a:t>23.11.2019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1C91-9220-4312-9379-BC2E006222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B07AA-B38B-4F95-9A45-40076D48B392}" type="datetimeFigureOut">
              <a:rPr lang="cs-CZ"/>
              <a:pPr>
                <a:defRPr/>
              </a:pPr>
              <a:t>23.11.2019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560D-9667-4206-A9CD-7824A29C9C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D663-0E4F-42A7-896B-462042EF2402}" type="datetimeFigureOut">
              <a:rPr lang="cs-CZ"/>
              <a:pPr>
                <a:defRPr/>
              </a:pPr>
              <a:t>23.11.2019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0590D-DCB1-4914-9A71-F0C5EFF9ED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1501-A7C7-45FF-A078-BCCD38A70911}" type="datetimeFigureOut">
              <a:rPr lang="cs-CZ"/>
              <a:pPr>
                <a:defRPr/>
              </a:pPr>
              <a:t>23.11.2019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FDD0-E318-4A54-9BFD-421458F198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FBCD-06C0-42EC-9E6E-3D2E5643F61F}" type="datetimeFigureOut">
              <a:rPr lang="cs-CZ"/>
              <a:pPr>
                <a:defRPr/>
              </a:pPr>
              <a:t>23.11.2019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531B-1AEB-447D-800E-49AF5E8248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76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E29780-3A21-4ACF-84C2-E487639B2482}" type="datetimeFigureOut">
              <a:rPr lang="cs-CZ"/>
              <a:pPr>
                <a:defRPr/>
              </a:pPr>
              <a:t>23.11.2019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C016B4-9A31-4F51-BA71-2AB55BC9D5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C:\Users\Jedličková Petra\Desktop\Obráze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25" y="0"/>
            <a:ext cx="10048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Graf 8"/>
          <p:cNvGraphicFramePr>
            <a:graphicFrameLocks/>
          </p:cNvGraphicFramePr>
          <p:nvPr/>
        </p:nvGraphicFramePr>
        <p:xfrm>
          <a:off x="-50800" y="1520825"/>
          <a:ext cx="4946650" cy="5191125"/>
        </p:xfrm>
        <a:graphic>
          <a:graphicData uri="http://schemas.openxmlformats.org/presentationml/2006/ole">
            <p:oleObj spid="_x0000_s1027" r:id="rId4" imgW="4944285" imgH="5194242" progId="">
              <p:embed/>
            </p:oleObj>
          </a:graphicData>
        </a:graphic>
      </p:graphicFrame>
      <p:sp>
        <p:nvSpPr>
          <p:cNvPr id="1027" name="TextBox 7"/>
          <p:cNvSpPr txBox="1">
            <a:spLocks noChangeArrowheads="1"/>
          </p:cNvSpPr>
          <p:nvPr/>
        </p:nvSpPr>
        <p:spPr bwMode="auto">
          <a:xfrm>
            <a:off x="6007100" y="1092200"/>
            <a:ext cx="2828925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1200">
                <a:latin typeface="Calibri" pitchFamily="34" charset="0"/>
              </a:rPr>
              <a:t>Struktura populace s vysokým podílem starších obyvatel jak u mužů, tak i u žen je významným faktorem určujícím budoucí vývoj českého zdravotnictví očekávatelné potřeby zdravotních </a:t>
            </a:r>
            <a:br>
              <a:rPr lang="cs-CZ" sz="1200">
                <a:latin typeface="Calibri" pitchFamily="34" charset="0"/>
              </a:rPr>
            </a:br>
            <a:r>
              <a:rPr lang="cs-CZ" sz="1200">
                <a:latin typeface="Calibri" pitchFamily="34" charset="0"/>
              </a:rPr>
              <a:t>a sociálních služeb. Průměrný věk populace ČR byl k 31.12.2018 u mužů 40,9 let a u žen 43,7 let. Podíl osob nad 60 let věku je přibližně 25 %. </a:t>
            </a:r>
          </a:p>
          <a:p>
            <a:r>
              <a:rPr lang="cs-CZ" sz="1200">
                <a:latin typeface="Calibri" pitchFamily="34" charset="0"/>
              </a:rPr>
              <a:t>Demografické predikce ukazují, že v následujících 30 letech dojde k významnému nárůstu podílu obyvatel starších než 65 let. S tímto vývojem bude nevyhnutelně spojena vyšší nemocnost typická pro populaci seniorů. Populační modely v souvislosti s tím ukazují na očekávatelný nárůst počtu pacientů se zhoubnými nádory, nemocemi oběhové soustavy a s diabetem. Podstatný bude rovněž růst počtu nemocných seniorů </a:t>
            </a:r>
            <a:br>
              <a:rPr lang="cs-CZ" sz="1200">
                <a:latin typeface="Calibri" pitchFamily="34" charset="0"/>
              </a:rPr>
            </a:br>
            <a:r>
              <a:rPr lang="cs-CZ" sz="1200">
                <a:latin typeface="Calibri" pitchFamily="34" charset="0"/>
              </a:rPr>
              <a:t>s neurodegenerativními onemocněními (demence, Alzheimerova choroba). Tato část populace bude potřebovat dlouhodobou zdravotně-sociální péči. Budoucí demografický vývoj české populace tak bude výzvou i pro segment paliativní medicíny a obecně i pro segment zdravotně sociálních služeb v závěru života. 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1028" name="TextovéPole 1"/>
          <p:cNvSpPr txBox="1">
            <a:spLocks noChangeArrowheads="1"/>
          </p:cNvSpPr>
          <p:nvPr/>
        </p:nvSpPr>
        <p:spPr bwMode="auto">
          <a:xfrm>
            <a:off x="133350" y="1100138"/>
            <a:ext cx="4478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alibri" pitchFamily="34" charset="0"/>
              </a:rPr>
              <a:t>Věkové rozložení obyvatelstva v ČR konečný stav roku 2018 a 2030</a:t>
            </a:r>
          </a:p>
        </p:txBody>
      </p:sp>
      <p:grpSp>
        <p:nvGrpSpPr>
          <p:cNvPr id="1029" name="Skupina 14"/>
          <p:cNvGrpSpPr>
            <a:grpSpLocks/>
          </p:cNvGrpSpPr>
          <p:nvPr/>
        </p:nvGrpSpPr>
        <p:grpSpPr bwMode="auto">
          <a:xfrm>
            <a:off x="1365250" y="6042025"/>
            <a:ext cx="1058863" cy="307975"/>
            <a:chOff x="1750251" y="6286404"/>
            <a:chExt cx="892763" cy="307777"/>
          </a:xfrm>
        </p:grpSpPr>
        <p:sp>
          <p:nvSpPr>
            <p:cNvPr id="4" name="Obdélník 3">
              <a:extLst/>
            </p:cNvPr>
            <p:cNvSpPr/>
            <p:nvPr/>
          </p:nvSpPr>
          <p:spPr>
            <a:xfrm>
              <a:off x="1750251" y="6373661"/>
              <a:ext cx="82985" cy="142783"/>
            </a:xfrm>
            <a:prstGeom prst="rect">
              <a:avLst/>
            </a:prstGeom>
            <a:solidFill>
              <a:srgbClr val="0842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105" name="TextovéPole 11"/>
            <p:cNvSpPr txBox="1">
              <a:spLocks noChangeArrowheads="1"/>
            </p:cNvSpPr>
            <p:nvPr/>
          </p:nvSpPr>
          <p:spPr bwMode="auto">
            <a:xfrm>
              <a:off x="1841203" y="6286404"/>
              <a:ext cx="8018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Calibri" pitchFamily="34" charset="0"/>
                </a:rPr>
                <a:t>Muži 2018</a:t>
              </a:r>
            </a:p>
          </p:txBody>
        </p:sp>
      </p:grpSp>
      <p:grpSp>
        <p:nvGrpSpPr>
          <p:cNvPr id="1030" name="Skupina 15"/>
          <p:cNvGrpSpPr>
            <a:grpSpLocks/>
          </p:cNvGrpSpPr>
          <p:nvPr/>
        </p:nvGrpSpPr>
        <p:grpSpPr bwMode="auto">
          <a:xfrm>
            <a:off x="2246313" y="6042025"/>
            <a:ext cx="1038225" cy="307975"/>
            <a:chOff x="2781365" y="6289048"/>
            <a:chExt cx="820627" cy="307777"/>
          </a:xfrm>
        </p:grpSpPr>
        <p:sp>
          <p:nvSpPr>
            <p:cNvPr id="10" name="Obdélník 9">
              <a:extLst/>
            </p:cNvPr>
            <p:cNvSpPr/>
            <p:nvPr/>
          </p:nvSpPr>
          <p:spPr>
            <a:xfrm>
              <a:off x="2781365" y="6373132"/>
              <a:ext cx="71522" cy="138023"/>
            </a:xfrm>
            <a:prstGeom prst="rect">
              <a:avLst/>
            </a:prstGeom>
            <a:solidFill>
              <a:srgbClr val="D714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103" name="TextovéPole 12"/>
            <p:cNvSpPr txBox="1">
              <a:spLocks noChangeArrowheads="1"/>
            </p:cNvSpPr>
            <p:nvPr/>
          </p:nvSpPr>
          <p:spPr bwMode="auto">
            <a:xfrm>
              <a:off x="2864498" y="6289048"/>
              <a:ext cx="7374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Calibri" pitchFamily="34" charset="0"/>
                </a:rPr>
                <a:t>Ženy 2018</a:t>
              </a:r>
            </a:p>
          </p:txBody>
        </p:sp>
      </p:grpSp>
      <p:grpSp>
        <p:nvGrpSpPr>
          <p:cNvPr id="1031" name="Skupina 16"/>
          <p:cNvGrpSpPr>
            <a:grpSpLocks/>
          </p:cNvGrpSpPr>
          <p:nvPr/>
        </p:nvGrpSpPr>
        <p:grpSpPr bwMode="auto">
          <a:xfrm>
            <a:off x="3128963" y="6049963"/>
            <a:ext cx="906462" cy="307975"/>
            <a:chOff x="3738467" y="6288833"/>
            <a:chExt cx="1207314" cy="307777"/>
          </a:xfrm>
        </p:grpSpPr>
        <p:sp>
          <p:nvSpPr>
            <p:cNvPr id="11" name="Obdélník 10">
              <a:extLst/>
            </p:cNvPr>
            <p:cNvSpPr/>
            <p:nvPr/>
          </p:nvSpPr>
          <p:spPr>
            <a:xfrm>
              <a:off x="3738467" y="6372916"/>
              <a:ext cx="143778" cy="14437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101" name="TextovéPole 13"/>
            <p:cNvSpPr txBox="1">
              <a:spLocks noChangeArrowheads="1"/>
            </p:cNvSpPr>
            <p:nvPr/>
          </p:nvSpPr>
          <p:spPr bwMode="auto">
            <a:xfrm>
              <a:off x="3900196" y="6288833"/>
              <a:ext cx="10455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Calibri" pitchFamily="34" charset="0"/>
                </a:rPr>
                <a:t>ČR 2030</a:t>
              </a:r>
            </a:p>
          </p:txBody>
        </p:sp>
      </p:grpSp>
      <p:graphicFrame>
        <p:nvGraphicFramePr>
          <p:cNvPr id="20" name="Tabulka 19">
            <a:extLst/>
          </p:cNvPr>
          <p:cNvGraphicFramePr>
            <a:graphicFrameLocks noGrp="1"/>
          </p:cNvGraphicFramePr>
          <p:nvPr/>
        </p:nvGraphicFramePr>
        <p:xfrm>
          <a:off x="4643438" y="1500188"/>
          <a:ext cx="1188000" cy="4877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9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muži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ženy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4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61 593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142 146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83 949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145 219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156 913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226 982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258 907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330 966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315 501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364 441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328 182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350 778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314 566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313 641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352 218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339 749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404 233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382 802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481 362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456 041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406 261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380 714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373 769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351 422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343 440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325 537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255 372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242 645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240 218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227 173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284 120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269 794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292 895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279 079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290 695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276 477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065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5 244 194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5 405 606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097" name="TextovéPole 20"/>
          <p:cNvSpPr txBox="1">
            <a:spLocks noChangeArrowheads="1"/>
          </p:cNvSpPr>
          <p:nvPr/>
        </p:nvSpPr>
        <p:spPr bwMode="auto">
          <a:xfrm>
            <a:off x="4521200" y="877888"/>
            <a:ext cx="15033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alibri" pitchFamily="34" charset="0"/>
              </a:rPr>
              <a:t>Počet obyvatel ČR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788" y="160338"/>
            <a:ext cx="7886700" cy="6318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err="1"/>
              <a:t>Obyvatelstvo</a:t>
            </a:r>
            <a:r>
              <a:rPr lang="en-US" sz="1800"/>
              <a:t> </a:t>
            </a:r>
            <a:r>
              <a:rPr lang="en-US" sz="1800" err="1"/>
              <a:t>podle</a:t>
            </a:r>
            <a:r>
              <a:rPr lang="en-US" sz="1800"/>
              <a:t> </a:t>
            </a:r>
            <a:r>
              <a:rPr lang="en-US" sz="1800" err="1"/>
              <a:t>pohlaví</a:t>
            </a:r>
            <a:r>
              <a:rPr lang="en-US" sz="1800"/>
              <a:t> a </a:t>
            </a:r>
            <a:r>
              <a:rPr lang="en-US" sz="1800" err="1"/>
              <a:t>věku</a:t>
            </a:r>
            <a:r>
              <a:rPr sz="1800"/>
              <a:t> v roce 2018 a 2030</a:t>
            </a:r>
            <a:r>
              <a:rPr lang="en-US" sz="1800"/>
              <a:t> </a:t>
            </a:r>
          </a:p>
        </p:txBody>
      </p:sp>
      <p:sp>
        <p:nvSpPr>
          <p:cNvPr id="1099" name="TextBox 6"/>
          <p:cNvSpPr txBox="1">
            <a:spLocks noChangeArrowheads="1"/>
          </p:cNvSpPr>
          <p:nvPr/>
        </p:nvSpPr>
        <p:spPr bwMode="auto">
          <a:xfrm>
            <a:off x="109538" y="577850"/>
            <a:ext cx="467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>
                <a:latin typeface="Calibri" pitchFamily="34" charset="0"/>
              </a:rPr>
              <a:t>Zdroj: Český statistický úřad </a:t>
            </a:r>
            <a:br>
              <a:rPr lang="cs-CZ" sz="800">
                <a:latin typeface="Calibri" pitchFamily="34" charset="0"/>
              </a:rPr>
            </a:br>
            <a:r>
              <a:rPr lang="cs-CZ" sz="800">
                <a:latin typeface="Calibri" pitchFamily="34" charset="0"/>
              </a:rPr>
              <a:t>https://www.czso.cz/csu/czso/projekce-obyvatelstva-ceske-republiky-2018-2100</a:t>
            </a:r>
            <a:r>
              <a:rPr lang="cs-CZ" sz="1200">
                <a:latin typeface="Calibri" pitchFamily="34" charset="0"/>
              </a:rPr>
              <a:t>#</a:t>
            </a: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sah 2"/>
          <p:cNvSpPr>
            <a:spLocks noGrp="1"/>
          </p:cNvSpPr>
          <p:nvPr>
            <p:ph idx="1"/>
          </p:nvPr>
        </p:nvSpPr>
        <p:spPr>
          <a:xfrm>
            <a:off x="468313" y="620713"/>
            <a:ext cx="8218487" cy="55054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z="1600"/>
          </a:p>
          <a:p>
            <a:pPr algn="ctr" eaLnBrk="1" hangingPunct="1">
              <a:buFontTx/>
              <a:buNone/>
            </a:pPr>
            <a:r>
              <a:rPr lang="cs-CZ" sz="2000" b="1"/>
              <a:t>Celková kapacita - počet lůžek  </a:t>
            </a:r>
          </a:p>
          <a:p>
            <a:pPr eaLnBrk="1" hangingPunct="1">
              <a:buFontTx/>
              <a:buNone/>
            </a:pPr>
            <a:endParaRPr lang="cs-CZ" sz="1600"/>
          </a:p>
          <a:p>
            <a:pPr algn="ctr" eaLnBrk="1" hangingPunct="1">
              <a:buFontTx/>
              <a:buNone/>
            </a:pPr>
            <a:r>
              <a:rPr lang="cs-CZ" sz="4400" b="1">
                <a:solidFill>
                  <a:srgbClr val="FF0000"/>
                </a:solidFill>
              </a:rPr>
              <a:t>86 352</a:t>
            </a:r>
          </a:p>
          <a:p>
            <a:pPr algn="ctr" eaLnBrk="1" hangingPunct="1">
              <a:buFontTx/>
              <a:buNone/>
            </a:pPr>
            <a:endParaRPr lang="cs-CZ" sz="4400" b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cs-CZ" sz="1600"/>
          </a:p>
          <a:p>
            <a:pPr algn="ctr" eaLnBrk="1" hangingPunct="1">
              <a:buFontTx/>
              <a:buNone/>
            </a:pPr>
            <a:r>
              <a:rPr lang="cs-CZ" sz="2000" b="1"/>
              <a:t>Počty odmítnutých žádostí z důvodu nedostatečné kapacity</a:t>
            </a:r>
          </a:p>
          <a:p>
            <a:pPr eaLnBrk="1" hangingPunct="1">
              <a:buFontTx/>
              <a:buNone/>
            </a:pPr>
            <a:endParaRPr lang="cs-CZ" sz="1600"/>
          </a:p>
          <a:p>
            <a:pPr algn="ctr" eaLnBrk="1" hangingPunct="1">
              <a:buFontTx/>
              <a:buNone/>
            </a:pPr>
            <a:r>
              <a:rPr lang="cs-CZ" sz="4400" b="1">
                <a:solidFill>
                  <a:srgbClr val="FF0000"/>
                </a:solidFill>
              </a:rPr>
              <a:t>62 148 : 4 = 15537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88" y="307975"/>
            <a:ext cx="8404225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2238"/>
            <a:ext cx="8429625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15362" name="Picture 2" descr="C:\Users\ulrichova30470\Desktop\Medúz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44475" y="500063"/>
            <a:ext cx="8521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280400" cy="58324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ulrichova30470\Desktop\IMG_20191120_083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875" y="-10644188"/>
            <a:ext cx="40497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ulrichova30470\Desktop\IMG_20191120_0833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142875"/>
            <a:ext cx="6858000" cy="65722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/>
              <a:t>Some eastern European EU member systems are doing surprisingly well, particularly the Czech Republic, Estonia and Serbia, considering their much smaller healthcare spend in Purchasing Power adjusted dollars per capita.</a:t>
            </a:r>
            <a:r>
              <a:rPr lang="cs-CZ"/>
              <a:t> 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6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3" y="0"/>
            <a:ext cx="10363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25" y="785813"/>
            <a:ext cx="11215688" cy="72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50" y="0"/>
            <a:ext cx="1036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197</Words>
  <Application>Microsoft Office PowerPoint</Application>
  <PresentationFormat>Předvádění na obrazovce (4:3)</PresentationFormat>
  <Paragraphs>60</Paragraphs>
  <Slides>14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Obyvatelstvo podle pohlaví a věku v roce 2018 a 2030 </vt:lpstr>
      <vt:lpstr>Snímek 12</vt:lpstr>
      <vt:lpstr>Snímek 13</vt:lpstr>
      <vt:lpstr>Snímek 14</vt:lpstr>
    </vt:vector>
  </TitlesOfParts>
  <Company>FN Motol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ulrichova30470</dc:creator>
  <cp:lastModifiedBy>admin</cp:lastModifiedBy>
  <cp:revision>16</cp:revision>
  <dcterms:created xsi:type="dcterms:W3CDTF">2019-11-13T09:23:57Z</dcterms:created>
  <dcterms:modified xsi:type="dcterms:W3CDTF">2019-11-23T06:38:35Z</dcterms:modified>
</cp:coreProperties>
</file>